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89" r:id="rId3"/>
    <p:sldId id="265" r:id="rId4"/>
    <p:sldId id="287" r:id="rId5"/>
    <p:sldId id="285" r:id="rId6"/>
    <p:sldId id="284" r:id="rId7"/>
    <p:sldId id="277" r:id="rId9"/>
    <p:sldId id="270" r:id="rId10"/>
  </p:sldIdLst>
  <p:sldSz cx="6858000" cy="9906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53CF0DE1-3BB9-4A19-A8D5-39F4D1DEB691}">
          <p14:sldIdLst>
            <p14:sldId id="289"/>
            <p14:sldId id="265"/>
            <p14:sldId id="287"/>
            <p14:sldId id="285"/>
            <p14:sldId id="284"/>
            <p14:sldId id="277"/>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FFFFFF"/>
    <a:srgbClr val="8262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95244" autoAdjust="0"/>
  </p:normalViewPr>
  <p:slideViewPr>
    <p:cSldViewPr snapToGrid="0" showGuides="1">
      <p:cViewPr varScale="1">
        <p:scale>
          <a:sx n="57" d="100"/>
          <a:sy n="57" d="100"/>
        </p:scale>
        <p:origin x="2650" y="58"/>
      </p:cViewPr>
      <p:guideLst>
        <p:guide orient="horz" pos="3121"/>
        <p:guide pos="216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3793FE-A2D4-4365-B84F-1981BF7A26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2A23DF-4978-4122-A7E5-AB9783C7A27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360613" y="1143000"/>
            <a:ext cx="2136775" cy="3086100"/>
          </a:xfrm>
        </p:spPr>
      </p:sp>
      <p:sp>
        <p:nvSpPr>
          <p:cNvPr id="3" name="备注占位符 2"/>
          <p:cNvSpPr>
            <a:spLocks noGrp="1"/>
          </p:cNvSpPr>
          <p:nvPr>
            <p:ph type="body" idx="1"/>
          </p:nvPr>
        </p:nvSpPr>
        <p:spPr/>
        <p:txBody>
          <a:bodyPr/>
          <a:lstStyle/>
          <a:p>
            <a:r>
              <a:rPr lang="en-US" altLang="zh-CN" dirty="0"/>
              <a:t>https://www.ypppt.com/</a:t>
            </a:r>
            <a:endParaRPr lang="zh-CN" altLang="en-US" dirty="0"/>
          </a:p>
        </p:txBody>
      </p:sp>
      <p:sp>
        <p:nvSpPr>
          <p:cNvPr id="4" name="灯片编号占位符 3"/>
          <p:cNvSpPr>
            <a:spLocks noGrp="1"/>
          </p:cNvSpPr>
          <p:nvPr>
            <p:ph type="sldNum" sz="quarter" idx="10"/>
          </p:nvPr>
        </p:nvSpPr>
        <p:spPr/>
        <p:txBody>
          <a:bodyPr/>
          <a:lstStyle/>
          <a:p>
            <a:fld id="{602A23DF-4978-4122-A7E5-AB9783C7A27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360613" y="1143000"/>
            <a:ext cx="213677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472381" y="3618442"/>
            <a:ext cx="2901255" cy="532218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471863" y="3618442"/>
            <a:ext cx="2915543" cy="532218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DC3E4EA-E5BD-4C98-AB16-E17CE98D5976}" type="slidenum">
              <a:rPr lang="zh-CN" altLang="en-US" smtClean="0"/>
            </a:fld>
            <a:endParaRPr lang="zh-CN" altLang="en-US"/>
          </a:p>
        </p:txBody>
      </p:sp>
      <p:sp>
        <p:nvSpPr>
          <p:cNvPr id="10" name="矩形 9"/>
          <p:cNvSpPr/>
          <p:nvPr userDrawn="1"/>
        </p:nvSpPr>
        <p:spPr>
          <a:xfrm>
            <a:off x="3907689" y="9245957"/>
            <a:ext cx="543518" cy="353943"/>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385D66E5-2F0D-4CD6-8C7F-7CB6AC417BB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DC3E4EA-E5BD-4C98-AB16-E17CE98D59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fld>
            <a:endParaRPr lang="en-US" dirty="0"/>
          </a:p>
        </p:txBody>
      </p:sp>
      <p:sp>
        <p:nvSpPr>
          <p:cNvPr id="7" name="矩形 6"/>
          <p:cNvSpPr/>
          <p:nvPr userDrawn="1"/>
        </p:nvSpPr>
        <p:spPr>
          <a:xfrm>
            <a:off x="1655791" y="3643431"/>
            <a:ext cx="3550574" cy="785771"/>
          </a:xfrm>
          <a:prstGeom prst="rect">
            <a:avLst/>
          </a:prstGeom>
        </p:spPr>
        <p:txBody>
          <a:bodyPr wrap="square">
            <a:spAutoFit/>
          </a:bodyPr>
          <a:lstStyle/>
          <a:p>
            <a:pPr algn="ctr">
              <a:lnSpc>
                <a:spcPct val="200000"/>
              </a:lnSpc>
            </a:pPr>
            <a:r>
              <a:rPr lang="zh-CN" altLang="en-US" sz="790" b="1" dirty="0">
                <a:solidFill>
                  <a:schemeClr val="accent1">
                    <a:lumMod val="50000"/>
                    <a:alpha val="0"/>
                  </a:schemeClr>
                </a:solidFill>
                <a:latin typeface="Auraka方黑檀" panose="02020700000000000000" pitchFamily="18" charset="-128"/>
                <a:ea typeface="Auraka方黑檀" panose="02020700000000000000" pitchFamily="18" charset="-128"/>
                <a:sym typeface="逐浪细阁体" panose="03000509000000000000" pitchFamily="65" charset="-122"/>
              </a:rPr>
              <a:t>感谢您下载平台上提供的</a:t>
            </a:r>
            <a:r>
              <a:rPr lang="en-US" altLang="zh-CN" sz="790" b="1" dirty="0">
                <a:solidFill>
                  <a:schemeClr val="accent1">
                    <a:lumMod val="50000"/>
                    <a:alpha val="0"/>
                  </a:schemeClr>
                </a:solidFill>
                <a:latin typeface="Auraka方黑檀" panose="02020700000000000000" pitchFamily="18" charset="-128"/>
                <a:ea typeface="Auraka方黑檀" panose="02020700000000000000" pitchFamily="18" charset="-128"/>
                <a:sym typeface="逐浪细阁体" panose="03000509000000000000" pitchFamily="65" charset="-122"/>
              </a:rPr>
              <a:t>PPT</a:t>
            </a:r>
            <a:r>
              <a:rPr lang="zh-CN" altLang="en-US" sz="790" b="1" dirty="0">
                <a:solidFill>
                  <a:schemeClr val="accent1">
                    <a:lumMod val="50000"/>
                    <a:alpha val="0"/>
                  </a:schemeClr>
                </a:solidFill>
                <a:latin typeface="Auraka方黑檀" panose="02020700000000000000" pitchFamily="18" charset="-128"/>
                <a:ea typeface="Auraka方黑檀" panose="02020700000000000000" pitchFamily="18" charset="-128"/>
                <a:sym typeface="逐浪细阁体" panose="03000509000000000000" pitchFamily="65" charset="-122"/>
              </a:rPr>
              <a:t>作品，为了您和以及原创作者的利益，请勿复制、传播、销售，否则将承担法律责任！将对作品进行维权，按照传播下载次数进行十倍的索取赔偿！</a:t>
            </a:r>
            <a:endParaRPr lang="en-US" altLang="zh-CN" sz="790" b="1" dirty="0">
              <a:solidFill>
                <a:schemeClr val="accent1">
                  <a:lumMod val="50000"/>
                  <a:alpha val="0"/>
                </a:schemeClr>
              </a:solidFill>
              <a:latin typeface="Auraka方黑檀" panose="02020700000000000000" pitchFamily="18" charset="-128"/>
              <a:ea typeface="Auraka方黑檀" panose="02020700000000000000" pitchFamily="18" charset="-128"/>
              <a:sym typeface="逐浪细阁体" panose="03000509000000000000" pitchFamily="65"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14.jpeg"/><Relationship Id="rId7" Type="http://schemas.openxmlformats.org/officeDocument/2006/relationships/image" Target="../media/image13.jpeg"/><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8.jpe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tags" Target="../tags/tag2.xml"/><Relationship Id="rId1" Type="http://schemas.openxmlformats.org/officeDocument/2006/relationships/image" Target="../media/image19.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7.xml"/><Relationship Id="rId3"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712694"/>
            <a:ext cx="6858000" cy="9193306"/>
          </a:xfrm>
          <a:prstGeom prst="rect">
            <a:avLst/>
          </a:prstGeom>
        </p:spPr>
      </p:pic>
      <p:sp>
        <p:nvSpPr>
          <p:cNvPr id="3" name="矩形 2"/>
          <p:cNvSpPr/>
          <p:nvPr/>
        </p:nvSpPr>
        <p:spPr>
          <a:xfrm>
            <a:off x="632012" y="6400800"/>
            <a:ext cx="1869141" cy="18691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57200" y="8135471"/>
            <a:ext cx="2043953" cy="3227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0" y="414320"/>
            <a:ext cx="6858000" cy="7532892"/>
          </a:xfrm>
          <a:prstGeom prst="rect">
            <a:avLst/>
          </a:prstGeom>
        </p:spPr>
      </p:pic>
      <p:sp>
        <p:nvSpPr>
          <p:cNvPr id="6" name="矩形 5"/>
          <p:cNvSpPr/>
          <p:nvPr/>
        </p:nvSpPr>
        <p:spPr>
          <a:xfrm>
            <a:off x="-161366" y="6817659"/>
            <a:ext cx="2043953" cy="15464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2025" y="218267"/>
            <a:ext cx="608308" cy="9423274"/>
          </a:xfrm>
          <a:prstGeom prst="rect">
            <a:avLst/>
          </a:prstGeom>
        </p:spPr>
      </p:pic>
      <p:sp>
        <p:nvSpPr>
          <p:cNvPr id="2" name="矩形 1"/>
          <p:cNvSpPr/>
          <p:nvPr/>
        </p:nvSpPr>
        <p:spPr>
          <a:xfrm>
            <a:off x="719132" y="218266"/>
            <a:ext cx="6138868" cy="9423275"/>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cxnSp>
        <p:nvCxnSpPr>
          <p:cNvPr id="12" name="直接连接符 11"/>
          <p:cNvCxnSpPr/>
          <p:nvPr/>
        </p:nvCxnSpPr>
        <p:spPr>
          <a:xfrm>
            <a:off x="904315" y="423684"/>
            <a:ext cx="0" cy="8761298"/>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232257" y="2590760"/>
            <a:ext cx="5105003" cy="923330"/>
            <a:chOff x="5938312" y="662369"/>
            <a:chExt cx="9075561" cy="1641475"/>
          </a:xfrm>
        </p:grpSpPr>
        <p:sp>
          <p:nvSpPr>
            <p:cNvPr id="14" name="椭圆 13"/>
            <p:cNvSpPr/>
            <p:nvPr/>
          </p:nvSpPr>
          <p:spPr>
            <a:xfrm>
              <a:off x="5938312" y="708120"/>
              <a:ext cx="213360" cy="21336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21" name="文本框 20"/>
            <p:cNvSpPr txBox="1"/>
            <p:nvPr/>
          </p:nvSpPr>
          <p:spPr>
            <a:xfrm>
              <a:off x="6044993" y="662369"/>
              <a:ext cx="8968880" cy="1641475"/>
            </a:xfrm>
            <a:prstGeom prst="rect">
              <a:avLst/>
            </a:prstGeom>
            <a:noFill/>
          </p:spPr>
          <p:txBody>
            <a:bodyPr wrap="square" rtlCol="0">
              <a:spAutoFit/>
            </a:bodyPr>
            <a:lstStyle/>
            <a:p>
              <a:r>
                <a:rPr lang="ja-JP" altLang="en-US"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  海南師範大学は海南省の省都－海口市にある。</a:t>
              </a:r>
              <a:r>
                <a:rPr lang="en-US" altLang="ja-JP"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1949</a:t>
              </a:r>
              <a:r>
                <a:rPr lang="ja-JP" altLang="en-US"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年の秋頃に、創立され、海南省でもっとも古い歴史を持つ大学で伝統のある教育系の名門総合大学である。</a:t>
              </a:r>
              <a:endParaRPr lang="zh-CN" altLang="en-US"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p:txBody>
        </p:sp>
      </p:grpSp>
      <p:grpSp>
        <p:nvGrpSpPr>
          <p:cNvPr id="47" name="组合 46"/>
          <p:cNvGrpSpPr/>
          <p:nvPr/>
        </p:nvGrpSpPr>
        <p:grpSpPr>
          <a:xfrm>
            <a:off x="1232257" y="6391910"/>
            <a:ext cx="5303009" cy="2462213"/>
            <a:chOff x="6113738" y="1536907"/>
            <a:chExt cx="9427571" cy="4377265"/>
          </a:xfrm>
        </p:grpSpPr>
        <p:sp>
          <p:nvSpPr>
            <p:cNvPr id="15" name="椭圆 14"/>
            <p:cNvSpPr/>
            <p:nvPr/>
          </p:nvSpPr>
          <p:spPr>
            <a:xfrm>
              <a:off x="6113738" y="1536907"/>
              <a:ext cx="213360" cy="21336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29" name="文本框 28"/>
            <p:cNvSpPr txBox="1"/>
            <p:nvPr/>
          </p:nvSpPr>
          <p:spPr>
            <a:xfrm>
              <a:off x="6220419" y="1536907"/>
              <a:ext cx="9320890" cy="4377265"/>
            </a:xfrm>
            <a:prstGeom prst="rect">
              <a:avLst/>
            </a:prstGeom>
            <a:noFill/>
          </p:spPr>
          <p:txBody>
            <a:bodyPr wrap="square" rtlCol="0">
              <a:spAutoFit/>
            </a:bodyPr>
            <a:lstStyle/>
            <a:p>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  本学は海南省で最初（</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1988</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年）に外国人留学生の受け入れを開始した大学で、また省で一番最初、中国教育部の批准を受け、外国人留学生を募集している大学で、そして、国務院僑務オフィスが第一回目、中国語教育基地を設立した学校でもある。それだけではなく、中国政府奨学金および海南省政府奨学金外国人留学生を受け入れる学校である。国家漢語オフィスの批准を受け、設立した東南アジア漢語を普及する教員育成基地でありながら、漢語水平考試（</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HSK</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）試験を実施し、留学生のための便宜をはかっている大学である</a:t>
              </a:r>
              <a:r>
                <a:rPr lang="ja-JP" altLang="en-US"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zh-CN" altLang="en-US" sz="135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p:txBody>
        </p:sp>
      </p:gr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22" y="462651"/>
            <a:ext cx="5780671" cy="1965428"/>
          </a:xfrm>
          <a:prstGeom prst="rect">
            <a:avLst/>
          </a:prstGeom>
        </p:spPr>
      </p:pic>
      <p:sp>
        <p:nvSpPr>
          <p:cNvPr id="6" name="文本框 5"/>
          <p:cNvSpPr txBox="1"/>
          <p:nvPr/>
        </p:nvSpPr>
        <p:spPr>
          <a:xfrm>
            <a:off x="42024" y="462651"/>
            <a:ext cx="677108" cy="4538902"/>
          </a:xfrm>
          <a:prstGeom prst="rect">
            <a:avLst/>
          </a:prstGeom>
          <a:noFill/>
        </p:spPr>
        <p:txBody>
          <a:bodyPr vert="eaVert" wrap="square" rtlCol="0">
            <a:spAutoFit/>
          </a:bodyPr>
          <a:lstStyle/>
          <a:p>
            <a:r>
              <a:rPr lang="zh-TW" altLang="en-US" sz="3200" dirty="0">
                <a:solidFill>
                  <a:schemeClr val="bg1"/>
                </a:solidFill>
              </a:rPr>
              <a:t>海南師範大学</a:t>
            </a:r>
            <a:endParaRPr lang="zh-CN" altLang="en-US" sz="3200" dirty="0">
              <a:solidFill>
                <a:schemeClr val="bg1"/>
              </a:solidFill>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995" y="3407797"/>
            <a:ext cx="3787216" cy="2793072"/>
          </a:xfrm>
          <a:prstGeom prst="rect">
            <a:avLst/>
          </a:prstGeom>
        </p:spPr>
      </p:pic>
      <p:pic>
        <p:nvPicPr>
          <p:cNvPr id="10" name="图片 9"/>
          <p:cNvPicPr>
            <a:picLocks noChangeAspect="1"/>
          </p:cNvPicPr>
          <p:nvPr/>
        </p:nvPicPr>
        <p:blipFill>
          <a:blip r:embed="rId5"/>
          <a:stretch>
            <a:fillRect/>
          </a:stretch>
        </p:blipFill>
        <p:spPr>
          <a:xfrm>
            <a:off x="118770" y="360512"/>
            <a:ext cx="523616" cy="9082837"/>
          </a:xfrm>
          <a:prstGeom prst="rect">
            <a:avLst/>
          </a:prstGeom>
        </p:spPr>
      </p:pic>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1000"/>
                                        <p:tgtEl>
                                          <p:spTgt spid="1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2"/>
          <a:stretch>
            <a:fillRect/>
          </a:stretch>
        </p:blipFill>
        <p:spPr>
          <a:xfrm>
            <a:off x="820272" y="1540087"/>
            <a:ext cx="6037728" cy="7920497"/>
          </a:xfrm>
          <a:prstGeom prst="rect">
            <a:avLst/>
          </a:prstGeom>
        </p:spPr>
      </p:pic>
      <p:grpSp>
        <p:nvGrpSpPr>
          <p:cNvPr id="10" name="组合 9"/>
          <p:cNvGrpSpPr/>
          <p:nvPr/>
        </p:nvGrpSpPr>
        <p:grpSpPr>
          <a:xfrm>
            <a:off x="355003" y="302167"/>
            <a:ext cx="4023360" cy="2966085"/>
            <a:chOff x="2519680" y="802640"/>
            <a:chExt cx="7152640" cy="5273040"/>
          </a:xfrm>
        </p:grpSpPr>
        <p:grpSp>
          <p:nvGrpSpPr>
            <p:cNvPr id="9" name="组合 8"/>
            <p:cNvGrpSpPr/>
            <p:nvPr/>
          </p:nvGrpSpPr>
          <p:grpSpPr>
            <a:xfrm>
              <a:off x="2519680" y="802640"/>
              <a:ext cx="7152640" cy="5273040"/>
              <a:chOff x="2519680" y="802640"/>
              <a:chExt cx="7152640" cy="5273040"/>
            </a:xfrm>
          </p:grpSpPr>
          <p:sp>
            <p:nvSpPr>
              <p:cNvPr id="3" name="矩形 2"/>
              <p:cNvSpPr/>
              <p:nvPr/>
            </p:nvSpPr>
            <p:spPr>
              <a:xfrm>
                <a:off x="2519680" y="802640"/>
                <a:ext cx="7152640" cy="5273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endParaRPr>
              </a:p>
            </p:txBody>
          </p:sp>
          <p:sp>
            <p:nvSpPr>
              <p:cNvPr id="4" name="矩形 3"/>
              <p:cNvSpPr/>
              <p:nvPr/>
            </p:nvSpPr>
            <p:spPr>
              <a:xfrm>
                <a:off x="2865120" y="1057304"/>
                <a:ext cx="6461760" cy="4763712"/>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endParaRPr>
              </a:p>
            </p:txBody>
          </p:sp>
        </p:grpSp>
        <p:pic>
          <p:nvPicPr>
            <p:cNvPr id="5" name="图片 4"/>
            <p:cNvPicPr>
              <a:picLocks noChangeAspect="1"/>
            </p:cNvPicPr>
            <p:nvPr/>
          </p:nvPicPr>
          <p:blipFill rotWithShape="1">
            <a:blip r:embed="rId3" cstate="email"/>
            <a:srcRect/>
            <a:stretch>
              <a:fillRect/>
            </a:stretch>
          </p:blipFill>
          <p:spPr>
            <a:xfrm>
              <a:off x="5260340" y="1410032"/>
              <a:ext cx="1671320" cy="1671320"/>
            </a:xfrm>
            <a:prstGeom prst="flowChartConnector">
              <a:avLst/>
            </a:prstGeom>
          </p:spPr>
        </p:pic>
        <p:sp>
          <p:nvSpPr>
            <p:cNvPr id="6" name="文本框 5"/>
            <p:cNvSpPr txBox="1"/>
            <p:nvPr/>
          </p:nvSpPr>
          <p:spPr>
            <a:xfrm>
              <a:off x="4338320" y="3439161"/>
              <a:ext cx="3515360" cy="77970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50" b="0" i="0" u="none" strike="noStrike" kern="1200" cap="none" spc="338" normalizeH="0" baseline="0" noProof="0" dirty="0">
                  <a:ln>
                    <a:noFill/>
                  </a:ln>
                  <a:solidFill>
                    <a:srgbClr val="A5A5A5">
                      <a:lumMod val="50000"/>
                    </a:srgbClr>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rPr>
                <a:t>第一章节</a:t>
              </a:r>
              <a:endParaRPr kumimoji="0" lang="zh-CN" altLang="en-US" sz="2250" b="0" i="0" u="none" strike="noStrike" kern="1200" cap="none" spc="338" normalizeH="0" baseline="0" noProof="0" dirty="0">
                <a:ln>
                  <a:noFill/>
                </a:ln>
                <a:solidFill>
                  <a:srgbClr val="A5A5A5">
                    <a:lumMod val="50000"/>
                  </a:srgbClr>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endParaRPr>
            </a:p>
          </p:txBody>
        </p:sp>
        <p:sp>
          <p:nvSpPr>
            <p:cNvPr id="7" name="文本框 6"/>
            <p:cNvSpPr txBox="1"/>
            <p:nvPr/>
          </p:nvSpPr>
          <p:spPr>
            <a:xfrm>
              <a:off x="3716020" y="4262878"/>
              <a:ext cx="4759961" cy="1241365"/>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338" normalizeH="0" baseline="0" noProof="0" dirty="0">
                  <a:ln>
                    <a:noFill/>
                  </a:ln>
                  <a:solidFill>
                    <a:srgbClr val="A5A5A5">
                      <a:lumMod val="50000"/>
                    </a:srgbClr>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rPr>
                <a:t>点击输入您的文字内容，点击输入您的文字内容，点击输入您的文字内容，点击输入您的文字内容</a:t>
              </a:r>
              <a:endParaRPr kumimoji="0" lang="zh-CN" altLang="en-US" sz="900" b="0" i="0" u="none" strike="noStrike" kern="1200" cap="none" spc="338" normalizeH="0" baseline="0" noProof="0" dirty="0">
                <a:ln>
                  <a:noFill/>
                </a:ln>
                <a:solidFill>
                  <a:srgbClr val="A5A5A5">
                    <a:lumMod val="50000"/>
                  </a:srgbClr>
                </a:solidFill>
                <a:effectLst/>
                <a:uLnTx/>
                <a:uFillTx/>
                <a:latin typeface="Segoe Script" panose="030B0504020000000003" pitchFamily="66" charset="0"/>
                <a:ea typeface="WenYue GuDianMingChaoTi (Non-Commercial Use)" pitchFamily="50" charset="-122"/>
                <a:cs typeface="+mn-cs"/>
                <a:sym typeface="Segoe Script" panose="030B0504020000000003" pitchFamily="66" charset="0"/>
              </a:endParaRPr>
            </a:p>
          </p:txBody>
        </p:sp>
      </p:grpSp>
      <p:pic>
        <p:nvPicPr>
          <p:cNvPr id="8" name="图片 7"/>
          <p:cNvPicPr>
            <a:picLocks noChangeAspect="1"/>
          </p:cNvPicPr>
          <p:nvPr/>
        </p:nvPicPr>
        <p:blipFill rotWithShape="1">
          <a:blip r:embed="rId4" cstate="email">
            <a:lum bright="70000" contrast="-70000"/>
          </a:blip>
          <a:srcRect/>
          <a:stretch>
            <a:fillRect/>
          </a:stretch>
        </p:blipFill>
        <p:spPr>
          <a:xfrm>
            <a:off x="5423535" y="3978281"/>
            <a:ext cx="1434465" cy="1718503"/>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313" y="445416"/>
            <a:ext cx="3634740" cy="2679588"/>
          </a:xfrm>
          <a:prstGeom prst="rect">
            <a:avLst/>
          </a:prstGeom>
        </p:spPr>
      </p:pic>
      <p:pic>
        <p:nvPicPr>
          <p:cNvPr id="16" name="图片 15"/>
          <p:cNvPicPr>
            <a:picLocks noChangeAspect="1"/>
          </p:cNvPicPr>
          <p:nvPr/>
        </p:nvPicPr>
        <p:blipFill>
          <a:blip r:embed="rId6"/>
          <a:stretch>
            <a:fillRect/>
          </a:stretch>
        </p:blipFill>
        <p:spPr>
          <a:xfrm>
            <a:off x="-4262" y="7002077"/>
            <a:ext cx="6862262" cy="2237426"/>
          </a:xfrm>
          <a:prstGeom prst="rect">
            <a:avLst/>
          </a:prstGeom>
          <a:solidFill>
            <a:schemeClr val="bg1">
              <a:alpha val="28000"/>
            </a:schemeClr>
          </a:solidFill>
        </p:spPr>
      </p:pic>
      <p:sp>
        <p:nvSpPr>
          <p:cNvPr id="17" name="文本框 16"/>
          <p:cNvSpPr txBox="1"/>
          <p:nvPr/>
        </p:nvSpPr>
        <p:spPr>
          <a:xfrm>
            <a:off x="820272" y="3298252"/>
            <a:ext cx="2031325"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国際教育学院</a:t>
            </a:r>
            <a:endParaRPr kumimoji="0" lang="zh-CN" altLang="en-US" sz="24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1262344" y="4182035"/>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19" name="文本框 18"/>
          <p:cNvSpPr txBox="1"/>
          <p:nvPr/>
        </p:nvSpPr>
        <p:spPr>
          <a:xfrm>
            <a:off x="1027944" y="4042546"/>
            <a:ext cx="4395591"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          国際教育学院</a:t>
            </a:r>
            <a:r>
              <a:rPr kumimoji="0" lang="ja-JP"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の総面積は</a:t>
            </a:r>
            <a:r>
              <a:rPr kumimoji="0" lang="en-US" altLang="ja-JP"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3500</a:t>
            </a:r>
            <a:r>
              <a:rPr kumimoji="0" lang="ja-JP"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平方メートルあたりを占め、中にはマルチメディア教室、閲覧室、マルチメディア総合教室を備えている。中華伝統文化体験館の面積は</a:t>
            </a:r>
            <a:r>
              <a:rPr kumimoji="0" lang="en-US" altLang="ja-JP"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4489</a:t>
            </a:r>
            <a:r>
              <a:rPr kumimoji="0" lang="ja-JP"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平方メートルで、館内では、中華伝統工芸室、中華伝統的な服装の</a:t>
            </a:r>
            <a:r>
              <a:rPr kumimoji="0" lang="zh-CN"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の</a:t>
            </a:r>
            <a:r>
              <a:rPr kumimoji="0" lang="ja-JP"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展覧室、書画の展覧</a:t>
            </a:r>
            <a:r>
              <a:rPr kumimoji="0" lang="ja-JP" altLang="en-US" sz="1800" b="0" i="0" u="none" strike="noStrike" kern="1200" cap="none" spc="0" normalizeH="0" baseline="0" noProof="0">
                <a:ln>
                  <a:noFill/>
                </a:ln>
                <a:solidFill>
                  <a:prstClr val="white"/>
                </a:solidFill>
                <a:effectLst/>
                <a:uLnTx/>
                <a:uFillTx/>
                <a:latin typeface="Calibri" panose="020F0502020204030204"/>
                <a:ea typeface="Yu Gothic" panose="020B0400000000000000" pitchFamily="34" charset="-128"/>
                <a:cs typeface="+mn-cs"/>
              </a:rPr>
              <a:t>室、お茶の</a:t>
            </a:r>
            <a:r>
              <a:rPr kumimoji="0" lang="ja-JP" altLang="en-US" sz="1800" b="0" i="0" u="none" strike="noStrike" kern="1200" cap="none" spc="0" normalizeH="0" baseline="0" noProof="0" dirty="0">
                <a:ln>
                  <a:noFill/>
                </a:ln>
                <a:solidFill>
                  <a:prstClr val="white"/>
                </a:solidFill>
                <a:effectLst/>
                <a:uLnTx/>
                <a:uFillTx/>
                <a:latin typeface="Calibri" panose="020F0502020204030204"/>
                <a:ea typeface="Yu Gothic" panose="020B0400000000000000" pitchFamily="34" charset="-128"/>
                <a:cs typeface="+mn-cs"/>
              </a:rPr>
              <a:t>展覧室、中華武術室などがある。</a:t>
            </a: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pic>
        <p:nvPicPr>
          <p:cNvPr id="21" name="图片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5669" y="7088079"/>
            <a:ext cx="3100070" cy="2065422"/>
          </a:xfrm>
          <a:prstGeom prst="rect">
            <a:avLst/>
          </a:prstGeom>
        </p:spPr>
      </p:pic>
      <p:pic>
        <p:nvPicPr>
          <p:cNvPr id="23" name="图片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32263" y="7067808"/>
            <a:ext cx="3066738" cy="2043214"/>
          </a:xfrm>
          <a:prstGeom prst="rect">
            <a:avLst/>
          </a:prstGeom>
        </p:spPr>
      </p:pic>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500"/>
                                        <p:tgtEl>
                                          <p:spTgt spid="10"/>
                                        </p:tgtEl>
                                      </p:cBhvr>
                                    </p:animEffect>
                                    <p:anim calcmode="lin" valueType="num">
                                      <p:cBhvr>
                                        <p:cTn id="8" dur="1500" fill="hold"/>
                                        <p:tgtEl>
                                          <p:spTgt spid="10"/>
                                        </p:tgtEl>
                                        <p:attrNameLst>
                                          <p:attrName>ppt_x</p:attrName>
                                        </p:attrNameLst>
                                      </p:cBhvr>
                                      <p:tavLst>
                                        <p:tav tm="0">
                                          <p:val>
                                            <p:strVal val="#ppt_x"/>
                                          </p:val>
                                        </p:tav>
                                        <p:tav tm="100000">
                                          <p:val>
                                            <p:strVal val="#ppt_x"/>
                                          </p:val>
                                        </p:tav>
                                      </p:tavLst>
                                    </p:anim>
                                    <p:anim calcmode="lin" valueType="num">
                                      <p:cBhvr>
                                        <p:cTn id="9" dur="1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stretch>
            <a:fillRect/>
          </a:stretch>
        </p:blipFill>
        <p:spPr>
          <a:xfrm>
            <a:off x="-13396" y="1691215"/>
            <a:ext cx="6858003" cy="1727297"/>
          </a:xfrm>
          <a:prstGeom prst="rect">
            <a:avLst/>
          </a:prstGeom>
        </p:spPr>
      </p:pic>
      <p:pic>
        <p:nvPicPr>
          <p:cNvPr id="16" name="图片 15"/>
          <p:cNvPicPr>
            <a:picLocks noChangeAspect="1"/>
          </p:cNvPicPr>
          <p:nvPr/>
        </p:nvPicPr>
        <p:blipFill>
          <a:blip r:embed="rId2"/>
          <a:stretch>
            <a:fillRect/>
          </a:stretch>
        </p:blipFill>
        <p:spPr>
          <a:xfrm>
            <a:off x="-26788" y="-37485"/>
            <a:ext cx="6884788" cy="1734101"/>
          </a:xfrm>
          <a:prstGeom prst="rect">
            <a:avLst/>
          </a:prstGeom>
        </p:spPr>
      </p:pic>
      <p:graphicFrame>
        <p:nvGraphicFramePr>
          <p:cNvPr id="8" name="表格 7"/>
          <p:cNvGraphicFramePr>
            <a:graphicFrameLocks noGrp="1"/>
          </p:cNvGraphicFramePr>
          <p:nvPr/>
        </p:nvGraphicFramePr>
        <p:xfrm>
          <a:off x="309281" y="3899647"/>
          <a:ext cx="6239437" cy="4948838"/>
        </p:xfrm>
        <a:graphic>
          <a:graphicData uri="http://schemas.openxmlformats.org/drawingml/2006/table">
            <a:tbl>
              <a:tblPr firstRow="1" firstCol="1" lastRow="1" lastCol="1" bandRow="1" bandCol="1"/>
              <a:tblGrid>
                <a:gridCol w="538135"/>
                <a:gridCol w="2380973"/>
                <a:gridCol w="3320329"/>
              </a:tblGrid>
              <a:tr h="339058">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番号</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alt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   </a:t>
                      </a:r>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中国語研修種類</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33500" algn="just"/>
                      <a:r>
                        <a:rPr lang="ja-JP" altLang="en-US" sz="1600" kern="0" dirty="0">
                          <a:effectLst/>
                          <a:latin typeface="Times New Roman" panose="02020603050405020304" pitchFamily="18" charset="0"/>
                          <a:ea typeface="MS Mincho" panose="02020609040205080304" pitchFamily="49" charset="-128"/>
                          <a:cs typeface="Times New Roman" panose="02020603050405020304" pitchFamily="18" charset="0"/>
                        </a:rPr>
                        <a:t>主なコース</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173">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１</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中国語研修クラス（ゼロからスタート、初級、中級、高級、高めるクラス）</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中国語精読、中国語読解、中国語作文、中国語会話、中国語リスニング、中国文化、中国武術</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173">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２</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漢方医中国語研修クラス</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中国語精読、中国語読解、中国語作文、中国語会話、中国語リスニング、漢方医中国語、中国武術</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8117">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３</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短期中国語研修クラス</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実際のニーズと育成計画により、具体的なスケジュールを相談すること</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8117">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４</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中国語水平テスト（ＨＳＫ）トレーニングクラス</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実際のニーズにより、行うこと</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58">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５</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大学四年学歴教育</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中国語国際教育</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8117">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６</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a:effectLst/>
                          <a:latin typeface="Times New Roman" panose="02020603050405020304" pitchFamily="18" charset="0"/>
                          <a:ea typeface="MS Mincho" panose="02020609040205080304" pitchFamily="49" charset="-128"/>
                          <a:cs typeface="Times New Roman" panose="02020603050405020304" pitchFamily="18" charset="0"/>
                        </a:rPr>
                        <a:t>大学院修士学歴教育二年コース</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中国語文学</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r>
                        <a:rPr lang="ja-JP" sz="1600" kern="0" dirty="0">
                          <a:effectLst/>
                          <a:latin typeface="Times New Roman" panose="02020603050405020304" pitchFamily="18" charset="0"/>
                          <a:ea typeface="MS Mincho" panose="02020609040205080304" pitchFamily="49" charset="-128"/>
                          <a:cs typeface="Times New Roman" panose="02020603050405020304" pitchFamily="18" charset="0"/>
                        </a:rPr>
                        <a:t>中国史</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0" name="图片 19"/>
          <p:cNvPicPr>
            <a:picLocks noChangeAspect="1"/>
          </p:cNvPicPr>
          <p:nvPr/>
        </p:nvPicPr>
        <p:blipFill>
          <a:blip r:embed="rId3"/>
          <a:stretch>
            <a:fillRect/>
          </a:stretch>
        </p:blipFill>
        <p:spPr>
          <a:xfrm rot="16200000">
            <a:off x="2614582" y="8296182"/>
            <a:ext cx="1322947" cy="2645893"/>
          </a:xfrm>
          <a:prstGeom prst="rect">
            <a:avLst/>
          </a:prstGeom>
        </p:spPr>
      </p:pic>
      <p:sp>
        <p:nvSpPr>
          <p:cNvPr id="2" name="矩形 1"/>
          <p:cNvSpPr/>
          <p:nvPr/>
        </p:nvSpPr>
        <p:spPr>
          <a:xfrm>
            <a:off x="2164976" y="-37485"/>
            <a:ext cx="2434026" cy="17341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989" y="-37486"/>
            <a:ext cx="5080000" cy="34628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297573" y="1157759"/>
            <a:ext cx="3317687" cy="83397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grpSp>
        <p:nvGrpSpPr>
          <p:cNvPr id="25" name="组合 24"/>
          <p:cNvGrpSpPr/>
          <p:nvPr/>
        </p:nvGrpSpPr>
        <p:grpSpPr>
          <a:xfrm>
            <a:off x="140020" y="298214"/>
            <a:ext cx="2966083" cy="8785710"/>
            <a:chOff x="589280" y="324943"/>
            <a:chExt cx="4886960" cy="5908217"/>
          </a:xfrm>
        </p:grpSpPr>
        <p:sp>
          <p:nvSpPr>
            <p:cNvPr id="13" name="矩形 12"/>
            <p:cNvSpPr/>
            <p:nvPr/>
          </p:nvSpPr>
          <p:spPr>
            <a:xfrm>
              <a:off x="589280" y="624840"/>
              <a:ext cx="4886960" cy="5608320"/>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11" name="文本框 10"/>
            <p:cNvSpPr txBox="1"/>
            <p:nvPr/>
          </p:nvSpPr>
          <p:spPr>
            <a:xfrm>
              <a:off x="758523" y="1159233"/>
              <a:ext cx="4402248" cy="4698303"/>
            </a:xfrm>
            <a:prstGeom prst="rect">
              <a:avLst/>
            </a:prstGeom>
            <a:noFill/>
          </p:spPr>
          <p:txBody>
            <a:bodyPr wrap="square" rtlCol="0">
              <a:spAutoFit/>
            </a:bodyPr>
            <a:lstStyle/>
            <a:p>
              <a:pPr algn="ctr"/>
              <a:r>
                <a:rPr lang="ja-JP" altLang="en-US" sz="2800" b="1"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中国語研修生</a:t>
              </a:r>
              <a:endParaRPr lang="en-US" altLang="ja-JP" sz="2800" b="1"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algn="ctr"/>
              <a:r>
                <a:rPr lang="ja-JP" altLang="en-US" sz="2800" b="1"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入学条件</a:t>
              </a:r>
              <a:endParaRPr lang="en-US" altLang="ja-JP" sz="2800" b="1"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algn="ctr"/>
              <a:endPar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marL="514350" indent="-514350">
                <a:buAutoNum type="alphaLcPeriod"/>
              </a:pP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中国の法律と法規、学校の規則制度を守ること</a:t>
              </a:r>
              <a:endParaRPr lang="en-US" altLang="ja-JP"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marL="514350" indent="-514350">
                <a:buAutoNum type="alphaLcPeriod"/>
              </a:pP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身体健康であること</a:t>
              </a:r>
              <a:endParaRPr lang="en-US" altLang="ja-JP"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marL="514350" indent="-514350">
                <a:buAutoNum type="alphaLcPeriod"/>
              </a:pP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誠実で信用があること　　　　　　　　　　　　　 </a:t>
              </a:r>
              <a:endParaRPr lang="en-US" altLang="ja-JP"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a:p>
              <a:pPr marL="514350" indent="-514350">
                <a:buAutoNum type="alphaLcPeriod"/>
              </a:pP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満</a:t>
              </a:r>
              <a:r>
                <a:rPr lang="en-US" altLang="ja-JP"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16</a:t>
              </a: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さい－</a:t>
              </a:r>
              <a:r>
                <a:rPr lang="en-US" altLang="ja-JP"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60</a:t>
              </a:r>
              <a:r>
                <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rPr>
                <a:t>さい</a:t>
              </a:r>
              <a:endParaRPr lang="ja-JP" altLang="en-US" sz="2800" spc="338" dirty="0">
                <a:solidFill>
                  <a:schemeClr val="bg1"/>
                </a:solidFill>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14" name="矩形 13"/>
            <p:cNvSpPr/>
            <p:nvPr/>
          </p:nvSpPr>
          <p:spPr>
            <a:xfrm>
              <a:off x="831636" y="902970"/>
              <a:ext cx="4402248" cy="5052060"/>
            </a:xfrm>
            <a:prstGeom prst="rect">
              <a:avLst/>
            </a:prstGeom>
            <a:noFill/>
            <a:ln>
              <a:solidFill>
                <a:schemeClr val="bg1">
                  <a:lumMod val="9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Segoe Script" panose="030B0504020000000003" pitchFamily="66" charset="0"/>
                <a:ea typeface="WenYue GuDianMingChaoTi (Non-Commercial Use)" pitchFamily="50" charset="-122"/>
                <a:sym typeface="Segoe Script" panose="030B0504020000000003" pitchFamily="66" charset="0"/>
              </a:endParaRPr>
            </a:p>
          </p:txBody>
        </p:sp>
        <p:grpSp>
          <p:nvGrpSpPr>
            <p:cNvPr id="16" name="PA_组 15" descr="e7d195523061f1c0d318120d6aeaf1b6ccceb6ba3da59c0775C5DE19DDDEBC09ED96DBD9900D9848D623ECAD1D4904B78047D0015C22C8BE97228BE8B5BFF08FE7A3AE04126DA07312A96C0F69F9BAB7B8762A2F02ECB167EB1D3D935132D44A03185F23F8625673A228DA0C7DA620D0616217B810CE4DCA0BDC2CD812D5F48220C6184BA351E466"/>
            <p:cNvGrpSpPr/>
            <p:nvPr>
              <p:custDataLst>
                <p:tags r:id="rId2"/>
              </p:custDataLst>
            </p:nvPr>
          </p:nvGrpSpPr>
          <p:grpSpPr>
            <a:xfrm>
              <a:off x="840452" y="324943"/>
              <a:ext cx="663228" cy="112150"/>
              <a:chOff x="989510" y="6337738"/>
              <a:chExt cx="683708" cy="115614"/>
            </a:xfrm>
          </p:grpSpPr>
          <p:sp>
            <p:nvSpPr>
              <p:cNvPr id="17" name="椭圆 16"/>
              <p:cNvSpPr/>
              <p:nvPr/>
            </p:nvSpPr>
            <p:spPr>
              <a:xfrm>
                <a:off x="989510" y="6337738"/>
                <a:ext cx="115614" cy="1156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kumimoji="1" lang="zh-CN" altLang="en-US" sz="1015">
                  <a:solidFill>
                    <a:prstClr val="white"/>
                  </a:solidFill>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18" name="椭圆 17"/>
              <p:cNvSpPr/>
              <p:nvPr/>
            </p:nvSpPr>
            <p:spPr>
              <a:xfrm>
                <a:off x="1273557" y="6337738"/>
                <a:ext cx="115614" cy="1156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kumimoji="1" lang="zh-CN" altLang="en-US" sz="1015">
                  <a:solidFill>
                    <a:prstClr val="white"/>
                  </a:solidFill>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19" name="椭圆 18"/>
              <p:cNvSpPr/>
              <p:nvPr/>
            </p:nvSpPr>
            <p:spPr>
              <a:xfrm>
                <a:off x="1557604" y="6337738"/>
                <a:ext cx="115614" cy="1156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kumimoji="1" lang="zh-CN" altLang="en-US" sz="1015">
                  <a:solidFill>
                    <a:prstClr val="white"/>
                  </a:solidFill>
                  <a:latin typeface="Segoe Script" panose="030B0504020000000003" pitchFamily="66" charset="0"/>
                  <a:ea typeface="WenYue GuDianMingChaoTi (Non-Commercial Use)" pitchFamily="50" charset="-122"/>
                  <a:sym typeface="Segoe Script" panose="030B0504020000000003" pitchFamily="66" charset="0"/>
                </a:endParaRPr>
              </a:p>
            </p:txBody>
          </p:sp>
        </p:grpSp>
      </p:grpSp>
      <p:sp>
        <p:nvSpPr>
          <p:cNvPr id="22" name="文本框 21"/>
          <p:cNvSpPr txBox="1"/>
          <p:nvPr/>
        </p:nvSpPr>
        <p:spPr>
          <a:xfrm>
            <a:off x="3429000" y="1361900"/>
            <a:ext cx="2457450" cy="611834"/>
          </a:xfrm>
          <a:prstGeom prst="rect">
            <a:avLst/>
          </a:prstGeom>
          <a:noFill/>
        </p:spPr>
        <p:txBody>
          <a:bodyPr wrap="square" rtlCol="0">
            <a:spAutoFit/>
          </a:bodyPr>
          <a:lstStyle/>
          <a:p>
            <a:r>
              <a:rPr lang="zh-CN" altLang="en-US" sz="3375" spc="338" dirty="0">
                <a:solidFill>
                  <a:srgbClr val="2F5597"/>
                </a:solidFill>
                <a:latin typeface="Segoe Script" panose="030B0504020000000003" pitchFamily="66" charset="0"/>
                <a:ea typeface="WenYue GuDianMingChaoTi (Non-Commercial Use)" pitchFamily="50" charset="-122"/>
                <a:sym typeface="Segoe Script" panose="030B0504020000000003" pitchFamily="66" charset="0"/>
              </a:rPr>
              <a:t>学費</a:t>
            </a:r>
            <a:endParaRPr lang="zh-CN" altLang="en-US" sz="3375" spc="338" dirty="0">
              <a:solidFill>
                <a:srgbClr val="2F5597"/>
              </a:solidFill>
              <a:latin typeface="Segoe Script" panose="030B0504020000000003" pitchFamily="66" charset="0"/>
              <a:ea typeface="WenYue GuDianMingChaoTi (Non-Commercial Use)" pitchFamily="50" charset="-122"/>
              <a:sym typeface="Segoe Script" panose="030B0504020000000003" pitchFamily="66" charset="0"/>
            </a:endParaRPr>
          </a:p>
        </p:txBody>
      </p:sp>
      <p:sp>
        <p:nvSpPr>
          <p:cNvPr id="23" name="文本框 22"/>
          <p:cNvSpPr txBox="1"/>
          <p:nvPr/>
        </p:nvSpPr>
        <p:spPr>
          <a:xfrm>
            <a:off x="3429000" y="1985869"/>
            <a:ext cx="3054834" cy="6970395"/>
          </a:xfrm>
          <a:prstGeom prst="rect">
            <a:avLst/>
          </a:prstGeom>
          <a:noFill/>
        </p:spPr>
        <p:txBody>
          <a:bodyPr wrap="square" rtlCol="0">
            <a:spAutoFit/>
          </a:bodyPr>
          <a:lstStyle/>
          <a:p>
            <a:pPr>
              <a:lnSpc>
                <a:spcPct val="150000"/>
              </a:lnSpc>
            </a:pPr>
            <a:r>
              <a:rPr lang="en-US" altLang="ja-JP" sz="1600" b="1" spc="338" dirty="0">
                <a:solidFill>
                  <a:srgbClr val="C00000"/>
                </a:solidFill>
                <a:latin typeface="Segoe Script" panose="030B0504020000000003" pitchFamily="66" charset="0"/>
                <a:ea typeface="WenYue GuDianMingChaoTi (Non-Commercial Use)" pitchFamily="50" charset="-122"/>
                <a:sym typeface="Segoe Script" panose="030B0504020000000003" pitchFamily="66" charset="0"/>
              </a:rPr>
              <a:t>1.</a:t>
            </a:r>
            <a:r>
              <a:rPr lang="ja-JP" altLang="en-US" sz="1600" b="1" spc="338" dirty="0">
                <a:solidFill>
                  <a:srgbClr val="C00000"/>
                </a:solidFill>
                <a:latin typeface="Segoe Script" panose="030B0504020000000003" pitchFamily="66" charset="0"/>
                <a:ea typeface="WenYue GuDianMingChaoTi (Non-Commercial Use)" pitchFamily="50" charset="-122"/>
                <a:sym typeface="Segoe Script" panose="030B0504020000000003" pitchFamily="66" charset="0"/>
              </a:rPr>
              <a:t>申し込み費用</a:t>
            </a:r>
            <a:r>
              <a:rPr lang="ja-JP" altLang="en-US" sz="1600" b="1"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en-US" altLang="ja-JP" sz="1600" b="1"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500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en-US" altLang="ja-JP" sz="1600" b="1" spc="338" dirty="0">
                <a:solidFill>
                  <a:srgbClr val="C00000"/>
                </a:solidFill>
                <a:latin typeface="Segoe Script" panose="030B0504020000000003" pitchFamily="66" charset="0"/>
                <a:ea typeface="WenYue GuDianMingChaoTi (Non-Commercial Use)" pitchFamily="50" charset="-122"/>
                <a:sym typeface="Segoe Script" panose="030B0504020000000003" pitchFamily="66" charset="0"/>
              </a:rPr>
              <a:t>2.</a:t>
            </a:r>
            <a:r>
              <a:rPr lang="ja-JP" altLang="en-US" sz="1600" b="1" spc="338" dirty="0">
                <a:solidFill>
                  <a:srgbClr val="C00000"/>
                </a:solidFill>
                <a:latin typeface="Segoe Script" panose="030B0504020000000003" pitchFamily="66" charset="0"/>
                <a:ea typeface="WenYue GuDianMingChaoTi (Non-Commercial Use)" pitchFamily="50" charset="-122"/>
                <a:sym typeface="Segoe Script" panose="030B0504020000000003" pitchFamily="66" charset="0"/>
              </a:rPr>
              <a:t>学費（人民元）　</a:t>
            </a:r>
            <a:endParaRPr lang="ja-JP" altLang="en-US" sz="1600" b="1" spc="338" dirty="0">
              <a:solidFill>
                <a:srgbClr val="C00000"/>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学習種類</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①無学歴教育 漢語研修生</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zh-CN"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費用</a:t>
            </a:r>
            <a:r>
              <a:rPr lang="en-US" altLang="zh-CN"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一学年 </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14,000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　　　　　　　 　　　　　　　　一学期 </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7</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,000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　　　　　　　　　　　　　　　一か月 </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2,100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備考：団体の人数と実際のニーズによりオファーする</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②学歴教育 本科生</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zh-CN"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費用</a:t>
            </a:r>
            <a:r>
              <a:rPr lang="en-US" altLang="zh-CN"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zh-CN"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一学年 </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16,000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大学院修士課程</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費用</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a:t>
            </a:r>
            <a:endPar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a:p>
            <a:pPr>
              <a:lnSpc>
                <a:spcPct val="150000"/>
              </a:lnSpc>
            </a:pPr>
            <a:r>
              <a:rPr lang="zh-CN"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一学年 </a:t>
            </a:r>
            <a:r>
              <a:rPr lang="en-US" altLang="ja-JP"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18,000</a:t>
            </a:r>
            <a:r>
              <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rPr>
              <a:t>元／一人</a:t>
            </a:r>
            <a:endParaRPr lang="ja-JP" altLang="en-US" sz="1400" spc="338" dirty="0">
              <a:solidFill>
                <a:schemeClr val="accent3">
                  <a:lumMod val="50000"/>
                </a:schemeClr>
              </a:solidFill>
              <a:latin typeface="Segoe Script" panose="030B0504020000000003" pitchFamily="66" charset="0"/>
              <a:ea typeface="WenYue GuDianMingChaoTi (Non-Commercial Use)" pitchFamily="50" charset="-122"/>
              <a:sym typeface="Segoe Script" panose="030B0504020000000003" pitchFamily="66" charset="0"/>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250"/>
                                        <p:tgtEl>
                                          <p:spTgt spid="25"/>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1000"/>
                                        <p:tgtEl>
                                          <p:spTgt spid="2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400000">
            <a:off x="-1653989" y="1909419"/>
            <a:ext cx="10313893" cy="6495059"/>
            <a:chOff x="-2" y="-404180"/>
            <a:chExt cx="12694022" cy="6358449"/>
          </a:xfrm>
        </p:grpSpPr>
        <p:sp>
          <p:nvSpPr>
            <p:cNvPr id="3" name="矩形 2"/>
            <p:cNvSpPr/>
            <p:nvPr/>
          </p:nvSpPr>
          <p:spPr>
            <a:xfrm>
              <a:off x="-2" y="3842157"/>
              <a:ext cx="12192000" cy="2112112"/>
            </a:xfrm>
            <a:prstGeom prst="rect">
              <a:avLst/>
            </a:prstGeom>
            <a:blipFill>
              <a:blip r:embed="rId1" cstate="email"/>
              <a:tile tx="0" ty="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lumMod val="50000"/>
                  </a:schemeClr>
                </a:solidFill>
                <a:latin typeface="Segoe Script" panose="030B0504020000000003" pitchFamily="66" charset="0"/>
                <a:ea typeface="WenYue GuDianMingChaoTi (Non-Commercial Use)" pitchFamily="50" charset="-122"/>
                <a:cs typeface="+mn-ea"/>
                <a:sym typeface="Segoe Script" panose="030B0504020000000003" pitchFamily="66" charset="0"/>
              </a:endParaRPr>
            </a:p>
          </p:txBody>
        </p:sp>
        <p:sp>
          <p:nvSpPr>
            <p:cNvPr id="4" name="MH_Title"/>
            <p:cNvSpPr txBox="1">
              <a:spLocks noChangeArrowheads="1"/>
            </p:cNvSpPr>
            <p:nvPr>
              <p:custDataLst>
                <p:tags r:id="rId2"/>
              </p:custDataLst>
            </p:nvPr>
          </p:nvSpPr>
          <p:spPr bwMode="auto">
            <a:xfrm rot="16200000">
              <a:off x="4937976" y="-4299494"/>
              <a:ext cx="3860730" cy="1165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200000"/>
                </a:lnSpc>
              </a:pP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１、</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入学申請</a:t>
              </a:r>
              <a:endParaRPr lang="en-US" altLang="zh-CN"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      メール、ファックス、ネットなどを</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通</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して</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入学申請</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をする、</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入学申請表</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はホームページ（</a:t>
              </a:r>
              <a:r>
                <a:rPr lang="en-US" altLang="zh-CN"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http://study.hainnu.edu.cn/</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でダウンロードする。</a:t>
              </a:r>
              <a:endParaRPr lang="en-US" altLang="ja-JP"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２、</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入学材料</a:t>
              </a: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の</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提出</a:t>
              </a:r>
              <a:endParaRPr lang="en-US" altLang="zh-CN"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      申請者</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は</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入学申請表</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と</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健康診断表</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を</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普通</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にスキャンして、パスポートはカラースキャンして、それから、</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海南師範大学国際教育学院国際学生受付</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オフィスのメールアドレスに</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送</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る。</a:t>
              </a:r>
              <a:endParaRPr lang="en-US" altLang="ja-JP"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３、</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入学資格審査</a:t>
              </a:r>
              <a:endParaRPr lang="en-US" altLang="zh-CN"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      資格認定審査</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は</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学校</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の</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教員</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らが</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行</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う。</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入学可能</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であるなら、</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採用通知</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を</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発行</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する。</a:t>
              </a:r>
              <a:endParaRPr lang="en-US" altLang="ja-JP"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４、</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学費</a:t>
              </a:r>
              <a:r>
                <a:rPr lang="ja-JP"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の</a:t>
              </a:r>
              <a:r>
                <a:rPr lang="zh-CN" altLang="en-US"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納付</a:t>
              </a:r>
              <a:endParaRPr lang="en-US" altLang="ja-JP"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en-US" altLang="zh-CN" sz="1600" b="1"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      </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採用通知書</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が</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届</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いてから、</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学費</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を</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指定</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する</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口座</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に</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振</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り</a:t>
              </a:r>
              <a:r>
                <a:rPr lang="zh-CN"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込</a:t>
              </a:r>
              <a:r>
                <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む。</a:t>
              </a:r>
              <a:endParaRPr lang="ja-JP" altLang="en-US" sz="16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r>
                <a:rPr lang="ja-JP" altLang="en-US" sz="14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rPr>
                <a:t>　　</a:t>
              </a:r>
              <a:endParaRPr lang="ja-JP" altLang="en-US" sz="1400" dirty="0">
                <a:solidFill>
                  <a:schemeClr val="accent1">
                    <a:lumMod val="50000"/>
                  </a:schemeClr>
                </a:solidFill>
                <a:latin typeface="等线" panose="02010600030101010101" pitchFamily="2" charset="-122"/>
                <a:ea typeface="等线" panose="02010600030101010101" pitchFamily="2" charset="-122"/>
                <a:cs typeface="+mn-ea"/>
                <a:sym typeface="Segoe Script" panose="030B0504020000000003" pitchFamily="66" charset="0"/>
              </a:endParaRPr>
            </a:p>
            <a:p>
              <a:pPr>
                <a:lnSpc>
                  <a:spcPct val="200000"/>
                </a:lnSpc>
              </a:pPr>
              <a:endParaRPr lang="zh-CN" altLang="en-US" sz="900" dirty="0">
                <a:solidFill>
                  <a:schemeClr val="accent1">
                    <a:lumMod val="50000"/>
                  </a:schemeClr>
                </a:solidFill>
                <a:latin typeface="Segoe Script" panose="030B0504020000000003" pitchFamily="66" charset="0"/>
                <a:ea typeface="WenYue GuDianMingChaoTi (Non-Commercial Use)" pitchFamily="50" charset="-122"/>
                <a:cs typeface="+mn-ea"/>
                <a:sym typeface="Segoe Script" panose="030B0504020000000003" pitchFamily="66" charset="0"/>
              </a:endParaRPr>
            </a:p>
          </p:txBody>
        </p:sp>
        <p:pic>
          <p:nvPicPr>
            <p:cNvPr id="7" name="图片 6"/>
            <p:cNvPicPr>
              <a:picLocks noChangeAspect="1"/>
            </p:cNvPicPr>
            <p:nvPr/>
          </p:nvPicPr>
          <p:blipFill>
            <a:blip r:embed="rId3" cstate="email">
              <a:duotone>
                <a:schemeClr val="bg2">
                  <a:shade val="45000"/>
                  <a:satMod val="135000"/>
                </a:schemeClr>
                <a:prstClr val="white"/>
              </a:duotone>
            </a:blip>
            <a:stretch>
              <a:fillRect/>
            </a:stretch>
          </p:blipFill>
          <p:spPr>
            <a:xfrm flipH="1">
              <a:off x="11253358" y="-404179"/>
              <a:ext cx="778305" cy="778306"/>
            </a:xfrm>
            <a:prstGeom prst="rect">
              <a:avLst/>
            </a:prstGeom>
          </p:spPr>
        </p:pic>
      </p:grpSp>
      <p:sp>
        <p:nvSpPr>
          <p:cNvPr id="13" name="文本框 12"/>
          <p:cNvSpPr txBox="1"/>
          <p:nvPr/>
        </p:nvSpPr>
        <p:spPr>
          <a:xfrm>
            <a:off x="3429000" y="431522"/>
            <a:ext cx="3136786" cy="523220"/>
          </a:xfrm>
          <a:prstGeom prst="rect">
            <a:avLst/>
          </a:prstGeom>
          <a:noFill/>
        </p:spPr>
        <p:txBody>
          <a:bodyPr wrap="square" rtlCol="0">
            <a:spAutoFit/>
          </a:bodyPr>
          <a:lstStyle/>
          <a:p>
            <a:r>
              <a:rPr lang="ja-JP" altLang="en-US" sz="2800" b="1" dirty="0">
                <a:solidFill>
                  <a:srgbClr val="C00000"/>
                </a:solidFill>
                <a:latin typeface="等线" panose="02010600030101010101" pitchFamily="2" charset="-122"/>
                <a:ea typeface="等线" panose="02010600030101010101" pitchFamily="2" charset="-122"/>
              </a:rPr>
              <a:t>入学のプロセス</a:t>
            </a:r>
            <a:endParaRPr lang="ja-JP" altLang="en-US" sz="2800" b="1" dirty="0">
              <a:solidFill>
                <a:srgbClr val="C00000"/>
              </a:solidFill>
              <a:latin typeface="等线" panose="02010600030101010101" pitchFamily="2" charset="-122"/>
              <a:ea typeface="等线"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pic>
        <p:nvPicPr>
          <p:cNvPr id="35" name="图片 34"/>
          <p:cNvPicPr>
            <a:picLocks noChangeAspect="1"/>
          </p:cNvPicPr>
          <p:nvPr/>
        </p:nvPicPr>
        <p:blipFill>
          <a:blip r:embed="rId2"/>
          <a:stretch>
            <a:fillRect/>
          </a:stretch>
        </p:blipFill>
        <p:spPr>
          <a:xfrm>
            <a:off x="156713" y="256652"/>
            <a:ext cx="6544576" cy="6561524"/>
          </a:xfrm>
          <a:prstGeom prst="rect">
            <a:avLst/>
          </a:prstGeom>
          <a:solidFill>
            <a:schemeClr val="bg1">
              <a:alpha val="78000"/>
            </a:schemeClr>
          </a:solidFill>
          <a:ln>
            <a:noFill/>
          </a:ln>
        </p:spPr>
      </p:pic>
      <p:sp>
        <p:nvSpPr>
          <p:cNvPr id="31" name="文本框 30"/>
          <p:cNvSpPr txBox="1"/>
          <p:nvPr/>
        </p:nvSpPr>
        <p:spPr>
          <a:xfrm>
            <a:off x="156712" y="534448"/>
            <a:ext cx="6636617" cy="6124754"/>
          </a:xfrm>
          <a:prstGeom prst="rect">
            <a:avLst/>
          </a:prstGeom>
          <a:noFill/>
        </p:spPr>
        <p:txBody>
          <a:bodyPr wrap="square" rtlCol="0">
            <a:spAutoFit/>
          </a:bodyPr>
          <a:lstStyle/>
          <a:p>
            <a:pPr algn="ctr"/>
            <a:r>
              <a:rPr lang="zh-CN" altLang="en-US" sz="2400" b="1" dirty="0"/>
              <a:t>奨学金</a:t>
            </a:r>
            <a:r>
              <a:rPr lang="ja-JP" altLang="en-US" sz="2400" b="1" dirty="0"/>
              <a:t>について</a:t>
            </a:r>
            <a:endParaRPr lang="ja-JP" altLang="en-US" sz="2400" b="1" dirty="0"/>
          </a:p>
          <a:p>
            <a:r>
              <a:rPr lang="ja-JP" altLang="en-US" sz="1600" b="1" dirty="0"/>
              <a:t>１、</a:t>
            </a:r>
            <a:r>
              <a:rPr lang="zh-CN" altLang="en-US" sz="1600" b="1" dirty="0"/>
              <a:t>中国政府奨学金</a:t>
            </a:r>
            <a:endParaRPr lang="zh-CN" altLang="en-US" sz="1600" b="1" dirty="0"/>
          </a:p>
          <a:p>
            <a:r>
              <a:rPr lang="zh-CN" altLang="en-US" sz="1600" dirty="0"/>
              <a:t>　中国政府奨学金</a:t>
            </a:r>
            <a:r>
              <a:rPr lang="ja-JP" altLang="en-US" sz="1600" dirty="0"/>
              <a:t>は、</a:t>
            </a:r>
            <a:r>
              <a:rPr lang="zh-CN" altLang="en-US" sz="1600" dirty="0"/>
              <a:t>本科生奨学金、大学院修士生奨学金、大学院博士生奨学金、漢語研修生奨学金、普通研究生奨学金</a:t>
            </a:r>
            <a:r>
              <a:rPr lang="ja-JP" altLang="en-US" sz="1600" dirty="0"/>
              <a:t>と</a:t>
            </a:r>
            <a:r>
              <a:rPr lang="zh-CN" altLang="en-US" sz="1600" dirty="0"/>
              <a:t>高級研修生奨学金</a:t>
            </a:r>
            <a:r>
              <a:rPr lang="ja-JP" altLang="en-US" sz="1600" dirty="0"/>
              <a:t>がある。</a:t>
            </a:r>
            <a:r>
              <a:rPr lang="zh-CN" altLang="en-US" sz="1600" dirty="0"/>
              <a:t>申請者</a:t>
            </a:r>
            <a:r>
              <a:rPr lang="ja-JP" altLang="en-US" sz="1600" dirty="0"/>
              <a:t>は</a:t>
            </a:r>
            <a:r>
              <a:rPr lang="zh-CN" altLang="en-US" sz="1600" dirty="0"/>
              <a:t>規定期間</a:t>
            </a:r>
            <a:r>
              <a:rPr lang="ja-JP" altLang="en-US" sz="1600" dirty="0"/>
              <a:t>に</a:t>
            </a:r>
            <a:r>
              <a:rPr lang="zh-CN" altLang="en-US" sz="1600" dirty="0"/>
              <a:t>本国留学生派遣</a:t>
            </a:r>
            <a:r>
              <a:rPr lang="ja-JP" altLang="en-US" sz="1600" dirty="0"/>
              <a:t>オフィスに、また</a:t>
            </a:r>
            <a:r>
              <a:rPr lang="zh-CN" altLang="en-US" sz="1600" dirty="0"/>
              <a:t>中国大使館（領事館）</a:t>
            </a:r>
            <a:r>
              <a:rPr lang="ja-JP" altLang="en-US" sz="1600" dirty="0"/>
              <a:t>に</a:t>
            </a:r>
            <a:r>
              <a:rPr lang="zh-CN" altLang="en-US" sz="1600" dirty="0"/>
              <a:t>申請書類</a:t>
            </a:r>
            <a:r>
              <a:rPr lang="ja-JP" altLang="en-US" sz="1600" dirty="0"/>
              <a:t>を</a:t>
            </a:r>
            <a:r>
              <a:rPr lang="zh-CN" altLang="en-US" sz="1600" dirty="0"/>
              <a:t>提出</a:t>
            </a:r>
            <a:r>
              <a:rPr lang="ja-JP" altLang="en-US" sz="1600" dirty="0"/>
              <a:t>する。</a:t>
            </a:r>
            <a:r>
              <a:rPr lang="zh-CN" altLang="en-US" sz="1600" dirty="0"/>
              <a:t>申請期間</a:t>
            </a:r>
            <a:r>
              <a:rPr lang="ja-JP" altLang="en-US" sz="1600" dirty="0"/>
              <a:t>は</a:t>
            </a:r>
            <a:r>
              <a:rPr lang="zh-CN" altLang="en-US" sz="1600" dirty="0"/>
              <a:t>毎年</a:t>
            </a:r>
            <a:r>
              <a:rPr lang="ja-JP" altLang="en-US" sz="1600" dirty="0"/>
              <a:t>の</a:t>
            </a:r>
            <a:r>
              <a:rPr lang="en-US" altLang="ja-JP" sz="1600" dirty="0"/>
              <a:t>1</a:t>
            </a:r>
            <a:r>
              <a:rPr lang="zh-CN" altLang="en-US" sz="1600" dirty="0"/>
              <a:t>月</a:t>
            </a:r>
            <a:r>
              <a:rPr lang="ja-JP" altLang="en-US" sz="1600" dirty="0"/>
              <a:t>のはじめから</a:t>
            </a:r>
            <a:r>
              <a:rPr lang="en-US" altLang="ja-JP" sz="1600" dirty="0"/>
              <a:t>4</a:t>
            </a:r>
            <a:r>
              <a:rPr lang="zh-CN" altLang="en-US" sz="1600" dirty="0"/>
              <a:t>月</a:t>
            </a:r>
            <a:r>
              <a:rPr lang="ja-JP" altLang="en-US" sz="1600" dirty="0"/>
              <a:t>のはじめまで。</a:t>
            </a:r>
            <a:r>
              <a:rPr lang="zh-CN" altLang="en-US" sz="1600" dirty="0"/>
              <a:t>詳細</a:t>
            </a:r>
            <a:r>
              <a:rPr lang="ja-JP" altLang="en-US" sz="1600" dirty="0"/>
              <a:t>はこちらへ</a:t>
            </a:r>
            <a:endParaRPr lang="ja-JP" altLang="en-US" sz="1600" dirty="0"/>
          </a:p>
          <a:p>
            <a:r>
              <a:rPr lang="en-US" altLang="zh-CN" sz="1600" u="sng" dirty="0">
                <a:solidFill>
                  <a:srgbClr val="2F5597"/>
                </a:solidFill>
              </a:rPr>
              <a:t>http://www.csc.edu.cn/Laihua/noticeen.html</a:t>
            </a:r>
            <a:endParaRPr lang="en-US" altLang="zh-CN" sz="1600" u="sng" dirty="0">
              <a:solidFill>
                <a:srgbClr val="2F5597"/>
              </a:solidFill>
            </a:endParaRPr>
          </a:p>
          <a:p>
            <a:endParaRPr lang="en-US" altLang="zh-CN" sz="1600" dirty="0">
              <a:solidFill>
                <a:schemeClr val="bg1"/>
              </a:solidFill>
            </a:endParaRPr>
          </a:p>
          <a:p>
            <a:r>
              <a:rPr lang="zh-CN" altLang="en-US" sz="1600" b="1" dirty="0"/>
              <a:t>２、中国語教師育成奨学金</a:t>
            </a:r>
            <a:endParaRPr lang="zh-CN" altLang="en-US" sz="1600" b="1" dirty="0"/>
          </a:p>
          <a:p>
            <a:r>
              <a:rPr lang="zh-CN" altLang="en-US" sz="1600" dirty="0"/>
              <a:t>　中外言語交流合作</a:t>
            </a:r>
            <a:r>
              <a:rPr lang="ja-JP" altLang="en-US" sz="1600" dirty="0"/>
              <a:t>センターの</a:t>
            </a:r>
            <a:r>
              <a:rPr lang="zh-CN" altLang="en-US" sz="1600" dirty="0"/>
              <a:t>中国語教師育成奨学金</a:t>
            </a:r>
            <a:r>
              <a:rPr lang="ja-JP" altLang="en-US" sz="1600" dirty="0"/>
              <a:t>は</a:t>
            </a:r>
            <a:r>
              <a:rPr lang="zh-CN" altLang="en-US" sz="1600" dirty="0"/>
              <a:t>漢語国際教育専門修士、一学年研修</a:t>
            </a:r>
            <a:r>
              <a:rPr lang="ja-JP" altLang="en-US" sz="1600" dirty="0"/>
              <a:t>プラス</a:t>
            </a:r>
            <a:r>
              <a:rPr lang="zh-CN" altLang="en-US" sz="1600" dirty="0"/>
              <a:t>漢語国際教育専門修士、一学年研修生</a:t>
            </a:r>
            <a:r>
              <a:rPr lang="ja-JP" altLang="en-US" sz="1600" dirty="0"/>
              <a:t>と</a:t>
            </a:r>
            <a:r>
              <a:rPr lang="zh-CN" altLang="en-US" sz="1600" dirty="0"/>
              <a:t>一学期研修生</a:t>
            </a:r>
            <a:r>
              <a:rPr lang="ja-JP" altLang="en-US" sz="1600" dirty="0"/>
              <a:t>と</a:t>
            </a:r>
            <a:r>
              <a:rPr lang="zh-CN" altLang="en-US" sz="1600" dirty="0"/>
              <a:t>分</a:t>
            </a:r>
            <a:r>
              <a:rPr lang="ja-JP" altLang="en-US" sz="1600" dirty="0"/>
              <a:t>けてある。</a:t>
            </a:r>
            <a:r>
              <a:rPr lang="zh-CN" altLang="en-US" sz="1600" dirty="0"/>
              <a:t>申請者</a:t>
            </a:r>
            <a:r>
              <a:rPr lang="ja-JP" altLang="en-US" sz="1600" dirty="0"/>
              <a:t>は</a:t>
            </a:r>
            <a:r>
              <a:rPr lang="zh-CN" altLang="en-US" sz="1600" dirty="0"/>
              <a:t>規定期間</a:t>
            </a:r>
            <a:r>
              <a:rPr lang="ja-JP" altLang="en-US" sz="1600" dirty="0"/>
              <a:t>に</a:t>
            </a:r>
            <a:r>
              <a:rPr lang="zh-CN" altLang="en-US" sz="1600" dirty="0"/>
              <a:t>海南師範大学国際教育学院学生受付</a:t>
            </a:r>
            <a:r>
              <a:rPr lang="ja-JP" altLang="en-US" sz="1600" dirty="0"/>
              <a:t>オフィスに</a:t>
            </a:r>
            <a:r>
              <a:rPr lang="zh-CN" altLang="en-US" sz="1600" dirty="0"/>
              <a:t>申請書類</a:t>
            </a:r>
            <a:r>
              <a:rPr lang="ja-JP" altLang="en-US" sz="1600" dirty="0"/>
              <a:t>を</a:t>
            </a:r>
            <a:r>
              <a:rPr lang="zh-CN" altLang="en-US" sz="1600" dirty="0"/>
              <a:t>提出</a:t>
            </a:r>
            <a:r>
              <a:rPr lang="ja-JP" altLang="en-US" sz="1600" dirty="0"/>
              <a:t>する。</a:t>
            </a:r>
            <a:r>
              <a:rPr lang="zh-CN" altLang="en-US" sz="1600" dirty="0"/>
              <a:t>申請期間</a:t>
            </a:r>
            <a:r>
              <a:rPr lang="ja-JP" altLang="en-US" sz="1600" dirty="0"/>
              <a:t>は</a:t>
            </a:r>
            <a:r>
              <a:rPr lang="zh-CN" altLang="en-US" sz="1600" dirty="0"/>
              <a:t>毎年</a:t>
            </a:r>
            <a:r>
              <a:rPr lang="ja-JP" altLang="en-US" sz="1600" dirty="0"/>
              <a:t>の</a:t>
            </a:r>
            <a:r>
              <a:rPr lang="en-US" altLang="ja-JP" sz="1600" dirty="0"/>
              <a:t>1</a:t>
            </a:r>
            <a:r>
              <a:rPr lang="zh-CN" altLang="en-US" sz="1600" dirty="0"/>
              <a:t>月</a:t>
            </a:r>
            <a:r>
              <a:rPr lang="ja-JP" altLang="en-US" sz="1600" dirty="0"/>
              <a:t>のはじめから</a:t>
            </a:r>
            <a:r>
              <a:rPr lang="en-US" altLang="ja-JP" sz="1600" dirty="0"/>
              <a:t>4</a:t>
            </a:r>
            <a:r>
              <a:rPr lang="zh-CN" altLang="en-US" sz="1600" dirty="0"/>
              <a:t>月</a:t>
            </a:r>
            <a:r>
              <a:rPr lang="ja-JP" altLang="en-US" sz="1600" dirty="0"/>
              <a:t>のはじめまで。</a:t>
            </a:r>
            <a:r>
              <a:rPr lang="zh-CN" altLang="en-US" sz="1600" dirty="0"/>
              <a:t>詳細</a:t>
            </a:r>
            <a:r>
              <a:rPr lang="ja-JP" altLang="en-US" sz="1600" dirty="0"/>
              <a:t>はこちらへ</a:t>
            </a:r>
            <a:endParaRPr lang="ja-JP" altLang="en-US" sz="1600" dirty="0"/>
          </a:p>
          <a:p>
            <a:r>
              <a:rPr lang="en-US" altLang="zh-CN" sz="1600" u="sng" dirty="0">
                <a:solidFill>
                  <a:srgbClr val="2F5597"/>
                </a:solidFill>
              </a:rPr>
              <a:t>https://cis.chinese.cn/account/login</a:t>
            </a:r>
            <a:endParaRPr lang="en-US" altLang="zh-CN" sz="1600" u="sng" dirty="0">
              <a:solidFill>
                <a:srgbClr val="2F5597"/>
              </a:solidFill>
            </a:endParaRPr>
          </a:p>
          <a:p>
            <a:endParaRPr lang="en-US" altLang="zh-CN" sz="1600" dirty="0"/>
          </a:p>
          <a:p>
            <a:r>
              <a:rPr lang="zh-CN" altLang="en-US" sz="1600" b="1" dirty="0"/>
              <a:t>３、海南省政府外国人留学生奨学金・海南省中国語教育奨学金</a:t>
            </a:r>
            <a:endParaRPr lang="zh-CN" altLang="en-US" sz="1600" b="1" dirty="0"/>
          </a:p>
          <a:p>
            <a:r>
              <a:rPr lang="zh-CN" altLang="en-US" sz="1600" dirty="0"/>
              <a:t>　海南省政府外国人留学生奨学金</a:t>
            </a:r>
            <a:r>
              <a:rPr lang="ja-JP" altLang="en-US" sz="1600" dirty="0"/>
              <a:t>は</a:t>
            </a:r>
            <a:r>
              <a:rPr lang="zh-CN" altLang="en-US" sz="1600" dirty="0"/>
              <a:t>本科生奨学金、大学院修士生奨学金</a:t>
            </a:r>
            <a:r>
              <a:rPr lang="ja-JP" altLang="en-US" sz="1600" dirty="0"/>
              <a:t>と</a:t>
            </a:r>
            <a:r>
              <a:rPr lang="zh-CN" altLang="en-US" sz="1600" dirty="0"/>
              <a:t>大学院博士生奨学金</a:t>
            </a:r>
            <a:r>
              <a:rPr lang="ja-JP" altLang="en-US" sz="1600" dirty="0"/>
              <a:t>がある。</a:t>
            </a:r>
            <a:r>
              <a:rPr lang="zh-CN" altLang="en-US" sz="1600" dirty="0"/>
              <a:t>申請者</a:t>
            </a:r>
            <a:r>
              <a:rPr lang="ja-JP" altLang="en-US" sz="1600" dirty="0"/>
              <a:t>は</a:t>
            </a:r>
            <a:r>
              <a:rPr lang="zh-CN" altLang="en-US" sz="1600" dirty="0"/>
              <a:t>規定期間</a:t>
            </a:r>
            <a:r>
              <a:rPr lang="ja-JP" altLang="en-US" sz="1600" dirty="0"/>
              <a:t>に</a:t>
            </a:r>
            <a:r>
              <a:rPr lang="zh-CN" altLang="en-US" sz="1600" dirty="0"/>
              <a:t>海南師範大学国際教育学院学生受付</a:t>
            </a:r>
            <a:r>
              <a:rPr lang="ja-JP" altLang="en-US" sz="1600" dirty="0"/>
              <a:t>オフィスに</a:t>
            </a:r>
            <a:r>
              <a:rPr lang="zh-CN" altLang="en-US" sz="1600" dirty="0"/>
              <a:t>申請書類</a:t>
            </a:r>
            <a:r>
              <a:rPr lang="ja-JP" altLang="en-US" sz="1600" dirty="0"/>
              <a:t>を</a:t>
            </a:r>
            <a:r>
              <a:rPr lang="zh-CN" altLang="en-US" sz="1600" dirty="0"/>
              <a:t>提出</a:t>
            </a:r>
            <a:r>
              <a:rPr lang="ja-JP" altLang="en-US" sz="1600" dirty="0"/>
              <a:t>する。</a:t>
            </a:r>
            <a:r>
              <a:rPr lang="zh-CN" altLang="en-US" sz="1600" dirty="0"/>
              <a:t>申請期間</a:t>
            </a:r>
            <a:r>
              <a:rPr lang="ja-JP" altLang="en-US" sz="1600" dirty="0"/>
              <a:t>は</a:t>
            </a:r>
            <a:r>
              <a:rPr lang="zh-CN" altLang="en-US" sz="1600" dirty="0"/>
              <a:t>毎年</a:t>
            </a:r>
            <a:r>
              <a:rPr lang="ja-JP" altLang="en-US" sz="1600" dirty="0"/>
              <a:t>の</a:t>
            </a:r>
            <a:r>
              <a:rPr lang="en-US" altLang="ja-JP" sz="1600" dirty="0"/>
              <a:t>1</a:t>
            </a:r>
            <a:r>
              <a:rPr lang="zh-CN" altLang="en-US" sz="1600" dirty="0"/>
              <a:t>月</a:t>
            </a:r>
            <a:r>
              <a:rPr lang="ja-JP" altLang="en-US" sz="1600" dirty="0"/>
              <a:t>のはじめから</a:t>
            </a:r>
            <a:r>
              <a:rPr lang="en-US" altLang="ja-JP" sz="1600" dirty="0"/>
              <a:t>4</a:t>
            </a:r>
            <a:r>
              <a:rPr lang="zh-CN" altLang="en-US" sz="1600" dirty="0"/>
              <a:t>月</a:t>
            </a:r>
            <a:r>
              <a:rPr lang="ja-JP" altLang="en-US" sz="1600" dirty="0"/>
              <a:t>のはじめまで。</a:t>
            </a:r>
            <a:r>
              <a:rPr lang="zh-CN" altLang="en-US" sz="1600" dirty="0"/>
              <a:t>詳細</a:t>
            </a:r>
            <a:r>
              <a:rPr lang="ja-JP" altLang="en-US" sz="1600" dirty="0"/>
              <a:t>は</a:t>
            </a:r>
            <a:r>
              <a:rPr lang="zh-CN" altLang="en-US" sz="1600" dirty="0"/>
              <a:t>海南師範大学</a:t>
            </a:r>
            <a:r>
              <a:rPr lang="ja-JP" altLang="en-US" sz="1600" dirty="0"/>
              <a:t>の</a:t>
            </a:r>
            <a:r>
              <a:rPr lang="zh-CN" altLang="en-US" sz="1600" dirty="0"/>
              <a:t>ＨＰ</a:t>
            </a:r>
            <a:r>
              <a:rPr lang="ja-JP" altLang="en-US" sz="1600" dirty="0"/>
              <a:t>をご</a:t>
            </a:r>
            <a:r>
              <a:rPr lang="zh-CN" altLang="en-US" sz="1600" dirty="0"/>
              <a:t>覧下</a:t>
            </a:r>
            <a:r>
              <a:rPr lang="ja-JP" altLang="en-US" sz="1600" dirty="0"/>
              <a:t>さい。</a:t>
            </a:r>
            <a:endParaRPr lang="ja-JP" altLang="en-US" sz="1600" dirty="0"/>
          </a:p>
          <a:p>
            <a:r>
              <a:rPr lang="en-US" altLang="zh-CN" sz="1600" u="sng" dirty="0">
                <a:solidFill>
                  <a:srgbClr val="2F5597"/>
                </a:solidFill>
              </a:rPr>
              <a:t>http://gjwh.hainnu.edu.cn</a:t>
            </a:r>
            <a:endParaRPr lang="en-US" altLang="zh-CN" sz="1600" u="sng" dirty="0">
              <a:solidFill>
                <a:srgbClr val="2F5597"/>
              </a:solidFill>
            </a:endParaRPr>
          </a:p>
        </p:txBody>
      </p:sp>
      <p:grpSp>
        <p:nvGrpSpPr>
          <p:cNvPr id="6" name="组合 5"/>
          <p:cNvGrpSpPr/>
          <p:nvPr/>
        </p:nvGrpSpPr>
        <p:grpSpPr>
          <a:xfrm>
            <a:off x="-3193342" y="7010869"/>
            <a:ext cx="6748975" cy="2474596"/>
            <a:chOff x="519705" y="1956302"/>
            <a:chExt cx="11215095" cy="4399280"/>
          </a:xfrm>
        </p:grpSpPr>
        <p:sp>
          <p:nvSpPr>
            <p:cNvPr id="16" name="矩形 15"/>
            <p:cNvSpPr/>
            <p:nvPr/>
          </p:nvSpPr>
          <p:spPr>
            <a:xfrm>
              <a:off x="6482081" y="1956302"/>
              <a:ext cx="5252719" cy="439928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Segoe Script" panose="030B0504020000000003" pitchFamily="66" charset="0"/>
                <a:ea typeface="WenYue GuDianMingChaoTi (Non-Commercial Use)" pitchFamily="50" charset="-122"/>
                <a:sym typeface="Segoe Script" panose="030B0504020000000003" pitchFamily="66" charset="0"/>
              </a:endParaRPr>
            </a:p>
          </p:txBody>
        </p:sp>
        <p:cxnSp>
          <p:nvCxnSpPr>
            <p:cNvPr id="11" name="直接连接符 10"/>
            <p:cNvCxnSpPr/>
            <p:nvPr/>
          </p:nvCxnSpPr>
          <p:spPr>
            <a:xfrm>
              <a:off x="519705" y="4029637"/>
              <a:ext cx="0" cy="707886"/>
            </a:xfrm>
            <a:prstGeom prst="line">
              <a:avLst/>
            </a:prstGeom>
            <a:ln w="15875">
              <a:solidFill>
                <a:srgbClr val="ABB7A8"/>
              </a:solidFill>
            </a:ln>
          </p:spPr>
          <p:style>
            <a:lnRef idx="1">
              <a:schemeClr val="accent1"/>
            </a:lnRef>
            <a:fillRef idx="0">
              <a:schemeClr val="accent1"/>
            </a:fillRef>
            <a:effectRef idx="0">
              <a:schemeClr val="accent1"/>
            </a:effectRef>
            <a:fontRef idx="minor">
              <a:schemeClr val="tx1"/>
            </a:fontRef>
          </p:style>
        </p:cxnSp>
      </p:grpSp>
      <p:pic>
        <p:nvPicPr>
          <p:cNvPr id="33" name="图片 32"/>
          <p:cNvPicPr>
            <a:picLocks noChangeAspect="1"/>
          </p:cNvPicPr>
          <p:nvPr/>
        </p:nvPicPr>
        <p:blipFill>
          <a:blip r:embed="rId3"/>
          <a:stretch>
            <a:fillRect/>
          </a:stretch>
        </p:blipFill>
        <p:spPr>
          <a:xfrm>
            <a:off x="4136030" y="7496230"/>
            <a:ext cx="1960425" cy="1960425"/>
          </a:xfrm>
          <a:prstGeom prst="rect">
            <a:avLst/>
          </a:prstGeom>
        </p:spPr>
      </p:pic>
      <p:sp>
        <p:nvSpPr>
          <p:cNvPr id="29" name="文本框 28"/>
          <p:cNvSpPr txBox="1"/>
          <p:nvPr/>
        </p:nvSpPr>
        <p:spPr>
          <a:xfrm>
            <a:off x="434414" y="7124783"/>
            <a:ext cx="3121219" cy="2246769"/>
          </a:xfrm>
          <a:prstGeom prst="rect">
            <a:avLst/>
          </a:prstGeom>
          <a:noFill/>
        </p:spPr>
        <p:txBody>
          <a:bodyPr wrap="square">
            <a:spAutoFit/>
          </a:bodyPr>
          <a:lstStyle/>
          <a:p>
            <a:r>
              <a:rPr lang="zh-CN" altLang="en-US" sz="1400" dirty="0">
                <a:solidFill>
                  <a:schemeClr val="bg1"/>
                </a:solidFill>
              </a:rPr>
              <a:t>問</a:t>
            </a:r>
            <a:r>
              <a:rPr lang="ja-JP" altLang="en-US" sz="1400" dirty="0">
                <a:solidFill>
                  <a:schemeClr val="bg1"/>
                </a:solidFill>
              </a:rPr>
              <a:t>い</a:t>
            </a:r>
            <a:r>
              <a:rPr lang="zh-CN" altLang="en-US" sz="1400" dirty="0">
                <a:solidFill>
                  <a:schemeClr val="bg1"/>
                </a:solidFill>
              </a:rPr>
              <a:t>合</a:t>
            </a:r>
            <a:r>
              <a:rPr lang="ja-JP" altLang="en-US" sz="1400" dirty="0">
                <a:solidFill>
                  <a:schemeClr val="bg1"/>
                </a:solidFill>
              </a:rPr>
              <a:t>わせの</a:t>
            </a:r>
            <a:r>
              <a:rPr lang="zh-CN" altLang="en-US" sz="1400" dirty="0">
                <a:solidFill>
                  <a:schemeClr val="bg1"/>
                </a:solidFill>
              </a:rPr>
              <a:t>電話番号：　</a:t>
            </a:r>
            <a:r>
              <a:rPr lang="en-US" altLang="zh-CN" sz="1400" dirty="0">
                <a:solidFill>
                  <a:schemeClr val="bg1"/>
                </a:solidFill>
              </a:rPr>
              <a:t>0086-898-65819460</a:t>
            </a:r>
            <a:endParaRPr lang="en-US" altLang="zh-CN" sz="1400" dirty="0">
              <a:solidFill>
                <a:schemeClr val="bg1"/>
              </a:solidFill>
            </a:endParaRPr>
          </a:p>
          <a:p>
            <a:r>
              <a:rPr lang="zh-CN" altLang="en-US" sz="1400" dirty="0">
                <a:solidFill>
                  <a:schemeClr val="bg1"/>
                </a:solidFill>
              </a:rPr>
              <a:t>問</a:t>
            </a:r>
            <a:r>
              <a:rPr lang="ja-JP" altLang="en-US" sz="1400" dirty="0">
                <a:solidFill>
                  <a:schemeClr val="bg1"/>
                </a:solidFill>
              </a:rPr>
              <a:t>い</a:t>
            </a:r>
            <a:r>
              <a:rPr lang="zh-CN" altLang="en-US" sz="1400" dirty="0">
                <a:solidFill>
                  <a:schemeClr val="bg1"/>
                </a:solidFill>
              </a:rPr>
              <a:t>合</a:t>
            </a:r>
            <a:r>
              <a:rPr lang="ja-JP" altLang="en-US" sz="1400" dirty="0">
                <a:solidFill>
                  <a:schemeClr val="bg1"/>
                </a:solidFill>
              </a:rPr>
              <a:t>わせのメールアドレス：</a:t>
            </a:r>
            <a:r>
              <a:rPr lang="en-US" altLang="zh-CN" sz="1400" dirty="0">
                <a:solidFill>
                  <a:schemeClr val="bg1"/>
                </a:solidFill>
              </a:rPr>
              <a:t>hainnu@sina.com</a:t>
            </a:r>
            <a:endParaRPr lang="en-US" altLang="zh-CN" sz="1400" dirty="0">
              <a:solidFill>
                <a:schemeClr val="bg1"/>
              </a:solidFill>
            </a:endParaRPr>
          </a:p>
          <a:p>
            <a:r>
              <a:rPr lang="zh-CN" altLang="en-US" sz="1400" dirty="0">
                <a:solidFill>
                  <a:schemeClr val="bg1"/>
                </a:solidFill>
              </a:rPr>
              <a:t>海南師範大学</a:t>
            </a:r>
            <a:r>
              <a:rPr lang="ja-JP" altLang="en-US" sz="1400" dirty="0">
                <a:solidFill>
                  <a:schemeClr val="bg1"/>
                </a:solidFill>
              </a:rPr>
              <a:t>の</a:t>
            </a:r>
            <a:r>
              <a:rPr lang="zh-CN" altLang="en-US" sz="1400" dirty="0">
                <a:solidFill>
                  <a:schemeClr val="bg1"/>
                </a:solidFill>
              </a:rPr>
              <a:t>ＨＰ：</a:t>
            </a:r>
            <a:r>
              <a:rPr lang="en-US" altLang="zh-CN" sz="1400" dirty="0">
                <a:solidFill>
                  <a:schemeClr val="bg1"/>
                </a:solidFill>
              </a:rPr>
              <a:t>http://www.hainnu.edu.cn/</a:t>
            </a:r>
            <a:endParaRPr lang="en-US" altLang="zh-CN" sz="1400" dirty="0">
              <a:solidFill>
                <a:schemeClr val="bg1"/>
              </a:solidFill>
            </a:endParaRPr>
          </a:p>
          <a:p>
            <a:r>
              <a:rPr lang="zh-CN" altLang="en-US" sz="1400" dirty="0">
                <a:solidFill>
                  <a:schemeClr val="bg1"/>
                </a:solidFill>
              </a:rPr>
              <a:t>海南師範大学国際教育学院</a:t>
            </a:r>
            <a:r>
              <a:rPr lang="ja-JP" altLang="en-US" sz="1400" dirty="0">
                <a:solidFill>
                  <a:schemeClr val="bg1"/>
                </a:solidFill>
              </a:rPr>
              <a:t>の</a:t>
            </a:r>
            <a:r>
              <a:rPr lang="zh-CN" altLang="en-US" sz="1400" dirty="0">
                <a:solidFill>
                  <a:schemeClr val="bg1"/>
                </a:solidFill>
              </a:rPr>
              <a:t>ＨＰ：</a:t>
            </a:r>
            <a:r>
              <a:rPr lang="en-US" altLang="zh-CN" sz="1400" dirty="0">
                <a:solidFill>
                  <a:schemeClr val="bg1"/>
                </a:solidFill>
              </a:rPr>
              <a:t>http://gjwh.hainnu.edu.cn</a:t>
            </a:r>
            <a:endParaRPr lang="en-US" altLang="zh-CN" sz="1400" dirty="0">
              <a:solidFill>
                <a:schemeClr val="bg1"/>
              </a:solidFill>
            </a:endParaRPr>
          </a:p>
          <a:p>
            <a:r>
              <a:rPr lang="zh-CN" altLang="en-US" sz="1400" dirty="0">
                <a:solidFill>
                  <a:schemeClr val="bg1"/>
                </a:solidFill>
              </a:rPr>
              <a:t>海南師範大学国際教育学院</a:t>
            </a:r>
            <a:r>
              <a:rPr lang="ja-JP" altLang="en-US" sz="1400" dirty="0">
                <a:solidFill>
                  <a:schemeClr val="bg1"/>
                </a:solidFill>
              </a:rPr>
              <a:t>の</a:t>
            </a:r>
            <a:r>
              <a:rPr lang="en-US" altLang="zh-CN" sz="1400" dirty="0" err="1">
                <a:solidFill>
                  <a:schemeClr val="bg1"/>
                </a:solidFill>
              </a:rPr>
              <a:t>Wechat</a:t>
            </a:r>
            <a:r>
              <a:rPr lang="zh-CN" altLang="en-US" sz="1400" dirty="0">
                <a:solidFill>
                  <a:schemeClr val="bg1"/>
                </a:solidFill>
              </a:rPr>
              <a:t>ＱＲ</a:t>
            </a:r>
            <a:r>
              <a:rPr lang="ja-JP" altLang="en-US" sz="1400" dirty="0">
                <a:solidFill>
                  <a:schemeClr val="bg1"/>
                </a:solidFill>
              </a:rPr>
              <a:t>コード</a:t>
            </a:r>
            <a:endParaRPr lang="ja-JP" altLang="en-US" sz="1400" dirty="0">
              <a:solidFill>
                <a:schemeClr val="bg1"/>
              </a:solidFill>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
                                          </p:val>
                                        </p:tav>
                                        <p:tav tm="100000">
                                          <p:val>
                                            <p:strVal val="#ppt_x"/>
                                          </p:val>
                                        </p:tav>
                                      </p:tavLst>
                                    </p:anim>
                                    <p:anim calcmode="lin" valueType="num">
                                      <p:cBhvr>
                                        <p:cTn id="9"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MH" val="20170721170040"/>
  <p:tag name="MH_LIBRARY" val="CONTENTS"/>
  <p:tag name="MH_TYPE" val="TITLE"/>
  <p:tag name="ID" val="626775"/>
  <p:tag name="MH_ORDER" val="NUMBER"/>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2089</Words>
  <Application>WPS 演示</Application>
  <PresentationFormat>A4 纸张(210x297 毫米)</PresentationFormat>
  <Paragraphs>118</Paragraphs>
  <Slides>7</Slides>
  <Notes>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7</vt:i4>
      </vt:variant>
    </vt:vector>
  </HeadingPairs>
  <TitlesOfParts>
    <vt:vector size="30" baseType="lpstr">
      <vt:lpstr>Arial</vt:lpstr>
      <vt:lpstr>宋体</vt:lpstr>
      <vt:lpstr>Wingdings</vt:lpstr>
      <vt:lpstr>Auraka方黑檀</vt:lpstr>
      <vt:lpstr>黑体</vt:lpstr>
      <vt:lpstr>逐浪细阁体</vt:lpstr>
      <vt:lpstr>Calibri</vt:lpstr>
      <vt:lpstr>Segoe Script</vt:lpstr>
      <vt:lpstr>WenYue GuDianMingChaoTi (Non-Commercial Use)</vt:lpstr>
      <vt:lpstr>等线</vt:lpstr>
      <vt:lpstr>Yu Gothic</vt:lpstr>
      <vt:lpstr>Times New Roman</vt:lpstr>
      <vt:lpstr>MS Mincho</vt:lpstr>
      <vt:lpstr>Calibri</vt:lpstr>
      <vt:lpstr>华文细黑</vt:lpstr>
      <vt:lpstr>Arial Narrow</vt:lpstr>
      <vt:lpstr>微软雅黑</vt:lpstr>
      <vt:lpstr>Arial Unicode MS</vt:lpstr>
      <vt:lpstr>等线 Light</vt:lpstr>
      <vt:lpstr>Calibri Light</vt:lpstr>
      <vt:lpstr>PMingLiU</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Lenovo</cp:lastModifiedBy>
  <cp:revision>20</cp:revision>
  <dcterms:created xsi:type="dcterms:W3CDTF">2018-06-18T06:37:00Z</dcterms:created>
  <dcterms:modified xsi:type="dcterms:W3CDTF">2021-09-30T01:27:19Z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